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aleway"/>
      <p:regular r:id="rId25"/>
      <p:bold r:id="rId26"/>
      <p:italic r:id="rId27"/>
      <p:boldItalic r:id="rId28"/>
    </p:embeddedFont>
    <p:embeddedFont>
      <p:font typeface="Montserrat"/>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Montserrat-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2e5c23070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2e5c23070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2e5c23070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2e5c23070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2d1e473d9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2d1e473d9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2d1e473d9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2d1e473d9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2d1e473d9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2d1e473d9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2eb147950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2eb147950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2eb147950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2eb147950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1016eb8d7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1016eb8d7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126acf96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126acf96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2e1cb36f50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2e1cb36f50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2e4b891d4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2e4b891d4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2e1cb36f50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2e1cb36f50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2e4b891d4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2e4b891d4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hyperlink" Target="https://www.researchgate.net/publication/329037107_Image_Captioning_Based_on_Deep_Neural_Networks" TargetMode="External"/><Relationship Id="rId4" Type="http://schemas.openxmlformats.org/officeDocument/2006/relationships/hyperlink" Target="https://www.ripublication.com/ijaer18/ijaerv13n9_102.pdf" TargetMode="External"/><Relationship Id="rId5" Type="http://schemas.openxmlformats.org/officeDocument/2006/relationships/hyperlink" Target="https://proceedings.neurips.cc/paper/2019/file/680390c55bbd9ce416d1d69a9ab4760d-Paper.pdf" TargetMode="External"/><Relationship Id="rId6" Type="http://schemas.openxmlformats.org/officeDocument/2006/relationships/hyperlink" Target="https://www.ijert.org/research/image-caption-generating-deep-learning-model-IJERTV10IS090120.pdf" TargetMode="External"/><Relationship Id="rId7" Type="http://schemas.openxmlformats.org/officeDocument/2006/relationships/hyperlink" Target="https://arxiv.org/pdf/1706.02430.pdf"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hyperlink" Target="https://www.kaggle.com/datasets/srbhshinde/flickr8k-sau"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title"/>
          </p:nvPr>
        </p:nvSpPr>
        <p:spPr>
          <a:xfrm>
            <a:off x="808900" y="14864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800">
                <a:latin typeface="Raleway"/>
                <a:ea typeface="Raleway"/>
                <a:cs typeface="Raleway"/>
                <a:sym typeface="Raleway"/>
              </a:rPr>
              <a:t>Automatic Image Captioning</a:t>
            </a:r>
            <a:endParaRPr/>
          </a:p>
        </p:txBody>
      </p:sp>
      <p:pic>
        <p:nvPicPr>
          <p:cNvPr id="229" name="Google Shape;229;p17"/>
          <p:cNvPicPr preferRelativeResize="0"/>
          <p:nvPr/>
        </p:nvPicPr>
        <p:blipFill>
          <a:blip r:embed="rId3">
            <a:alphaModFix/>
          </a:blip>
          <a:stretch>
            <a:fillRect/>
          </a:stretch>
        </p:blipFill>
        <p:spPr>
          <a:xfrm>
            <a:off x="3488663" y="115475"/>
            <a:ext cx="1142075" cy="1142075"/>
          </a:xfrm>
          <a:prstGeom prst="rect">
            <a:avLst/>
          </a:prstGeom>
          <a:noFill/>
          <a:ln>
            <a:noFill/>
          </a:ln>
        </p:spPr>
      </p:pic>
      <p:sp>
        <p:nvSpPr>
          <p:cNvPr id="230" name="Google Shape;230;p17"/>
          <p:cNvSpPr txBox="1"/>
          <p:nvPr/>
        </p:nvSpPr>
        <p:spPr>
          <a:xfrm>
            <a:off x="130350" y="3100300"/>
            <a:ext cx="8883300" cy="237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chemeClr val="lt1"/>
                </a:solidFill>
                <a:latin typeface="Lato"/>
                <a:ea typeface="Lato"/>
                <a:cs typeface="Lato"/>
                <a:sym typeface="Lato"/>
              </a:rPr>
              <a:t>By : 										                                          Under Guidance of</a:t>
            </a:r>
            <a:endParaRPr sz="1600">
              <a:solidFill>
                <a:schemeClr val="lt1"/>
              </a:solidFill>
              <a:latin typeface="Lato"/>
              <a:ea typeface="Lato"/>
              <a:cs typeface="Lato"/>
              <a:sym typeface="Lato"/>
            </a:endParaRPr>
          </a:p>
          <a:p>
            <a:pPr indent="0" lvl="0" marL="0" rtl="0" algn="l">
              <a:spcBef>
                <a:spcPts val="0"/>
              </a:spcBef>
              <a:spcAft>
                <a:spcPts val="0"/>
              </a:spcAft>
              <a:buNone/>
            </a:pPr>
            <a:r>
              <a:t/>
            </a:r>
            <a:endParaRPr sz="1600">
              <a:solidFill>
                <a:schemeClr val="lt1"/>
              </a:solidFill>
              <a:latin typeface="Lato"/>
              <a:ea typeface="Lato"/>
              <a:cs typeface="Lato"/>
              <a:sym typeface="Lato"/>
            </a:endParaRPr>
          </a:p>
          <a:p>
            <a:pPr indent="0" lvl="0" marL="0" rtl="0" algn="l">
              <a:spcBef>
                <a:spcPts val="0"/>
              </a:spcBef>
              <a:spcAft>
                <a:spcPts val="0"/>
              </a:spcAft>
              <a:buClr>
                <a:srgbClr val="1A1A1A"/>
              </a:buClr>
              <a:buSzPts val="1100"/>
              <a:buFont typeface="Arial"/>
              <a:buNone/>
            </a:pPr>
            <a:r>
              <a:rPr lang="en-GB" sz="1600">
                <a:solidFill>
                  <a:schemeClr val="lt1"/>
                </a:solidFill>
                <a:latin typeface="Lato"/>
                <a:ea typeface="Lato"/>
                <a:cs typeface="Lato"/>
                <a:sym typeface="Lato"/>
              </a:rPr>
              <a:t>Ansh Lehri (1805210008)					                                                      </a:t>
            </a:r>
            <a:r>
              <a:rPr lang="en-GB" sz="1600">
                <a:solidFill>
                  <a:schemeClr val="lt1"/>
                </a:solidFill>
                <a:latin typeface="Lato"/>
                <a:ea typeface="Lato"/>
                <a:cs typeface="Lato"/>
                <a:sym typeface="Lato"/>
              </a:rPr>
              <a:t>Prof. Girish Chandra</a:t>
            </a:r>
            <a:r>
              <a:rPr lang="en-GB" sz="1600">
                <a:solidFill>
                  <a:schemeClr val="lt1"/>
                </a:solidFill>
                <a:latin typeface="Lato"/>
                <a:ea typeface="Lato"/>
                <a:cs typeface="Lato"/>
                <a:sym typeface="Lato"/>
              </a:rPr>
              <a:t>	</a:t>
            </a:r>
            <a:endParaRPr sz="1600">
              <a:solidFill>
                <a:schemeClr val="lt1"/>
              </a:solidFill>
              <a:latin typeface="Lato"/>
              <a:ea typeface="Lato"/>
              <a:cs typeface="Lato"/>
              <a:sym typeface="Lato"/>
            </a:endParaRPr>
          </a:p>
          <a:p>
            <a:pPr indent="0" lvl="0" marL="0" rtl="0" algn="l">
              <a:spcBef>
                <a:spcPts val="0"/>
              </a:spcBef>
              <a:spcAft>
                <a:spcPts val="0"/>
              </a:spcAft>
              <a:buNone/>
            </a:pPr>
            <a:r>
              <a:rPr lang="en-GB" sz="1600">
                <a:solidFill>
                  <a:schemeClr val="lt1"/>
                </a:solidFill>
                <a:latin typeface="Lato"/>
                <a:ea typeface="Lato"/>
                <a:cs typeface="Lato"/>
                <a:sym typeface="Lato"/>
              </a:rPr>
              <a:t>Ashutosh Kumar (1805210013)                                                                                       Mr. Deepanshu Singh Yadav</a:t>
            </a:r>
            <a:endParaRPr sz="1600">
              <a:solidFill>
                <a:schemeClr val="lt1"/>
              </a:solidFill>
              <a:latin typeface="Lato"/>
              <a:ea typeface="Lato"/>
              <a:cs typeface="Lato"/>
              <a:sym typeface="Lato"/>
            </a:endParaRPr>
          </a:p>
          <a:p>
            <a:pPr indent="0" lvl="0" marL="0" rtl="0" algn="l">
              <a:spcBef>
                <a:spcPts val="0"/>
              </a:spcBef>
              <a:spcAft>
                <a:spcPts val="0"/>
              </a:spcAft>
              <a:buClr>
                <a:srgbClr val="1A1A1A"/>
              </a:buClr>
              <a:buSzPts val="1100"/>
              <a:buFont typeface="Arial"/>
              <a:buNone/>
            </a:pPr>
            <a:r>
              <a:rPr lang="en-GB" sz="1600">
                <a:solidFill>
                  <a:schemeClr val="lt1"/>
                </a:solidFill>
                <a:latin typeface="Lato"/>
                <a:ea typeface="Lato"/>
                <a:cs typeface="Lato"/>
                <a:sym typeface="Lato"/>
              </a:rPr>
              <a:t>Himanshu Verma (1805210022							       </a:t>
            </a:r>
            <a:endParaRPr sz="1600">
              <a:solidFill>
                <a:schemeClr val="lt1"/>
              </a:solidFill>
              <a:latin typeface="Lato"/>
              <a:ea typeface="Lato"/>
              <a:cs typeface="Lato"/>
              <a:sym typeface="Lato"/>
            </a:endParaRPr>
          </a:p>
          <a:p>
            <a:pPr indent="0" lvl="0" marL="0" rtl="0" algn="l">
              <a:spcBef>
                <a:spcPts val="0"/>
              </a:spcBef>
              <a:spcAft>
                <a:spcPts val="0"/>
              </a:spcAft>
              <a:buClr>
                <a:srgbClr val="1A1A1A"/>
              </a:buClr>
              <a:buSzPts val="1100"/>
              <a:buFont typeface="Arial"/>
              <a:buNone/>
            </a:pPr>
            <a:r>
              <a:rPr lang="en-GB" sz="1600">
                <a:solidFill>
                  <a:schemeClr val="dk1"/>
                </a:solidFill>
                <a:latin typeface="Lato"/>
                <a:ea typeface="Lato"/>
                <a:cs typeface="Lato"/>
                <a:sym typeface="Lato"/>
              </a:rPr>
              <a:t>Himanshu Verma (1805210022)</a:t>
            </a:r>
            <a:endParaRPr sz="1600">
              <a:solidFill>
                <a:schemeClr val="dk1"/>
              </a:solidFill>
              <a:latin typeface="Lato"/>
              <a:ea typeface="Lato"/>
              <a:cs typeface="Lato"/>
              <a:sym typeface="Lato"/>
            </a:endParaRPr>
          </a:p>
          <a:p>
            <a:pPr indent="0" lvl="0" marL="0" rtl="0" algn="l">
              <a:spcBef>
                <a:spcPts val="0"/>
              </a:spcBef>
              <a:spcAft>
                <a:spcPts val="0"/>
              </a:spcAft>
              <a:buClr>
                <a:srgbClr val="1A1A1A"/>
              </a:buClr>
              <a:buSzPts val="1100"/>
              <a:buFont typeface="Arial"/>
              <a:buNone/>
            </a:pPr>
            <a:r>
              <a:t/>
            </a:r>
            <a:endParaRPr sz="1600">
              <a:solidFill>
                <a:schemeClr val="lt1"/>
              </a:solidFill>
              <a:latin typeface="Lato"/>
              <a:ea typeface="Lato"/>
              <a:cs typeface="Lato"/>
              <a:sym typeface="Lato"/>
            </a:endParaRPr>
          </a:p>
          <a:p>
            <a:pPr indent="0" lvl="0" marL="0" rtl="0" algn="l">
              <a:spcBef>
                <a:spcPts val="0"/>
              </a:spcBef>
              <a:spcAft>
                <a:spcPts val="0"/>
              </a:spcAft>
              <a:buNone/>
            </a:pPr>
            <a:r>
              <a:t/>
            </a:r>
            <a:endParaRPr sz="1600">
              <a:solidFill>
                <a:schemeClr val="lt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6"/>
          <p:cNvSpPr txBox="1"/>
          <p:nvPr>
            <p:ph type="title"/>
          </p:nvPr>
        </p:nvSpPr>
        <p:spPr>
          <a:xfrm>
            <a:off x="1160850" y="1996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t>         </a:t>
            </a:r>
            <a:r>
              <a:rPr lang="en-GB" sz="3200"/>
              <a:t>Implementation Details</a:t>
            </a:r>
            <a:endParaRPr sz="3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Model Training Implementation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94" name="Google Shape;294;p27"/>
          <p:cNvSpPr txBox="1"/>
          <p:nvPr/>
        </p:nvSpPr>
        <p:spPr>
          <a:xfrm>
            <a:off x="1297500" y="969500"/>
            <a:ext cx="6397200" cy="4494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As our dataset is divided into 2 files of images and their corresponding text, we first worked on image dataset.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Once pre-processed image and their corresponding captions we mapped image feature vector and their tokenized captions together.</a:t>
            </a:r>
            <a:endParaRPr>
              <a:solidFill>
                <a:srgbClr val="FFFFFF"/>
              </a:solidFill>
              <a:latin typeface="Lato"/>
              <a:ea typeface="Lato"/>
              <a:cs typeface="Lato"/>
              <a:sym typeface="Lato"/>
            </a:endParaRPr>
          </a:p>
          <a:p>
            <a:pPr indent="0" lvl="0" marL="457200" rtl="0" algn="l">
              <a:spcBef>
                <a:spcPts val="0"/>
              </a:spcBef>
              <a:spcAft>
                <a:spcPts val="0"/>
              </a:spcAft>
              <a:buNone/>
            </a:pPr>
            <a:r>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This will help the model to learn vocabulary to predict and generate the captions.</a:t>
            </a:r>
            <a:endParaRPr>
              <a:solidFill>
                <a:srgbClr val="FFFFFF"/>
              </a:solidFill>
              <a:latin typeface="Lato"/>
              <a:ea typeface="Lato"/>
              <a:cs typeface="Lato"/>
              <a:sym typeface="Lato"/>
            </a:endParaRPr>
          </a:p>
          <a:p>
            <a:pPr indent="0" lvl="0" marL="457200" rtl="0" algn="l">
              <a:spcBef>
                <a:spcPts val="0"/>
              </a:spcBef>
              <a:spcAft>
                <a:spcPts val="0"/>
              </a:spcAft>
              <a:buNone/>
            </a:pPr>
            <a:r>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Next we create architecture for our model, which is divided into 2 parts, image-model and language-model.</a:t>
            </a:r>
            <a:endParaRPr>
              <a:solidFill>
                <a:srgbClr val="FFFFFF"/>
              </a:solidFill>
              <a:latin typeface="Lato"/>
              <a:ea typeface="Lato"/>
              <a:cs typeface="Lato"/>
              <a:sym typeface="Lato"/>
            </a:endParaRPr>
          </a:p>
          <a:p>
            <a:pPr indent="0" lvl="0" marL="457200" rtl="0" algn="l">
              <a:spcBef>
                <a:spcPts val="0"/>
              </a:spcBef>
              <a:spcAft>
                <a:spcPts val="0"/>
              </a:spcAft>
              <a:buNone/>
            </a:pPr>
            <a:r>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These models are concatenated with each other and a Dense LSTM layer with softmax activation layer is appended as an output layer to above architecture.</a:t>
            </a:r>
            <a:endParaRPr>
              <a:solidFill>
                <a:srgbClr val="FFFFFF"/>
              </a:solidFill>
              <a:latin typeface="Lato"/>
              <a:ea typeface="Lato"/>
              <a:cs typeface="Lato"/>
              <a:sym typeface="Lato"/>
            </a:endParaRPr>
          </a:p>
          <a:p>
            <a:pPr indent="0" lvl="0" marL="457200" rtl="0" algn="l">
              <a:spcBef>
                <a:spcPts val="0"/>
              </a:spcBef>
              <a:spcAft>
                <a:spcPts val="0"/>
              </a:spcAft>
              <a:buNone/>
            </a:pPr>
            <a:r>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We then passed our pre-processed data to our architecture and train the model.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Website Implementation</a:t>
            </a:r>
            <a:endParaRPr/>
          </a:p>
        </p:txBody>
      </p:sp>
      <p:sp>
        <p:nvSpPr>
          <p:cNvPr id="300" name="Google Shape;300;p28"/>
          <p:cNvSpPr txBox="1"/>
          <p:nvPr/>
        </p:nvSpPr>
        <p:spPr>
          <a:xfrm>
            <a:off x="1331125" y="987375"/>
            <a:ext cx="6836100" cy="2555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We have used flask to develop our website as it is lightweight.</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On hitting our endpoint ‘http:127.0.0.1:5000/’, user gets redirected to a home page.</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There user is asked to upload any image they want to see caption for.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Once uploaded, user hits predict button and a caption is generated for their image.</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User Interface is implemented using HTML and CSS</a:t>
            </a:r>
            <a:endParaRPr>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Flow of the Web-Application</a:t>
            </a:r>
            <a:endParaRPr/>
          </a:p>
        </p:txBody>
      </p:sp>
      <p:pic>
        <p:nvPicPr>
          <p:cNvPr id="306" name="Google Shape;306;p29"/>
          <p:cNvPicPr preferRelativeResize="0"/>
          <p:nvPr/>
        </p:nvPicPr>
        <p:blipFill>
          <a:blip r:embed="rId3">
            <a:alphaModFix/>
          </a:blip>
          <a:stretch>
            <a:fillRect/>
          </a:stretch>
        </p:blipFill>
        <p:spPr>
          <a:xfrm>
            <a:off x="1459375" y="1235725"/>
            <a:ext cx="6633475" cy="3530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0"/>
          <p:cNvSpPr txBox="1"/>
          <p:nvPr>
            <p:ph type="title"/>
          </p:nvPr>
        </p:nvSpPr>
        <p:spPr>
          <a:xfrm>
            <a:off x="1052550" y="-10962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312" name="Google Shape;312;p30"/>
          <p:cNvPicPr preferRelativeResize="0"/>
          <p:nvPr/>
        </p:nvPicPr>
        <p:blipFill rotWithShape="1">
          <a:blip r:embed="rId3">
            <a:alphaModFix/>
          </a:blip>
          <a:srcRect b="8124" l="0" r="0" t="4516"/>
          <a:stretch/>
        </p:blipFill>
        <p:spPr>
          <a:xfrm>
            <a:off x="217925" y="1568675"/>
            <a:ext cx="4211775" cy="2334700"/>
          </a:xfrm>
          <a:prstGeom prst="rect">
            <a:avLst/>
          </a:prstGeom>
          <a:noFill/>
          <a:ln>
            <a:noFill/>
          </a:ln>
        </p:spPr>
      </p:pic>
      <p:pic>
        <p:nvPicPr>
          <p:cNvPr id="313" name="Google Shape;313;p30"/>
          <p:cNvPicPr preferRelativeResize="0"/>
          <p:nvPr/>
        </p:nvPicPr>
        <p:blipFill rotWithShape="1">
          <a:blip r:embed="rId4">
            <a:alphaModFix/>
          </a:blip>
          <a:srcRect b="9512" l="0" r="0" t="3295"/>
          <a:stretch/>
        </p:blipFill>
        <p:spPr>
          <a:xfrm>
            <a:off x="4691750" y="1568675"/>
            <a:ext cx="4227475" cy="2334700"/>
          </a:xfrm>
          <a:prstGeom prst="rect">
            <a:avLst/>
          </a:prstGeom>
          <a:noFill/>
          <a:ln>
            <a:noFill/>
          </a:ln>
        </p:spPr>
      </p:pic>
      <p:sp>
        <p:nvSpPr>
          <p:cNvPr id="314" name="Google Shape;314;p30"/>
          <p:cNvSpPr txBox="1"/>
          <p:nvPr/>
        </p:nvSpPr>
        <p:spPr>
          <a:xfrm>
            <a:off x="1052550" y="609925"/>
            <a:ext cx="4669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a:solidFill>
                  <a:schemeClr val="lt1"/>
                </a:solidFill>
                <a:latin typeface="Montserrat"/>
                <a:ea typeface="Montserrat"/>
                <a:cs typeface="Montserrat"/>
                <a:sym typeface="Montserrat"/>
              </a:rPr>
              <a:t>Live Demo Results</a:t>
            </a:r>
            <a:endParaRPr sz="2400">
              <a:solidFill>
                <a:schemeClr val="lt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1"/>
          <p:cNvSpPr txBox="1"/>
          <p:nvPr>
            <p:ph type="title"/>
          </p:nvPr>
        </p:nvSpPr>
        <p:spPr>
          <a:xfrm>
            <a:off x="1297500" y="2115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Analysis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20" name="Google Shape;320;p31"/>
          <p:cNvSpPr txBox="1"/>
          <p:nvPr/>
        </p:nvSpPr>
        <p:spPr>
          <a:xfrm>
            <a:off x="1297500" y="777800"/>
            <a:ext cx="68037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We trained our model on a dataset of around 8000 flickr images. Model training took about 19 hours. We were able to obtain an accuracy of about 65% for our model on training data.									</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p:txBody>
      </p:sp>
      <p:pic>
        <p:nvPicPr>
          <p:cNvPr id="321" name="Google Shape;321;p31"/>
          <p:cNvPicPr preferRelativeResize="0"/>
          <p:nvPr/>
        </p:nvPicPr>
        <p:blipFill>
          <a:blip r:embed="rId3">
            <a:alphaModFix/>
          </a:blip>
          <a:stretch>
            <a:fillRect/>
          </a:stretch>
        </p:blipFill>
        <p:spPr>
          <a:xfrm>
            <a:off x="5423200" y="1864350"/>
            <a:ext cx="3319791" cy="2276925"/>
          </a:xfrm>
          <a:prstGeom prst="rect">
            <a:avLst/>
          </a:prstGeom>
          <a:noFill/>
          <a:ln>
            <a:noFill/>
          </a:ln>
        </p:spPr>
      </p:pic>
      <p:sp>
        <p:nvSpPr>
          <p:cNvPr id="322" name="Google Shape;322;p31"/>
          <p:cNvSpPr txBox="1"/>
          <p:nvPr/>
        </p:nvSpPr>
        <p:spPr>
          <a:xfrm>
            <a:off x="1297500" y="1548825"/>
            <a:ext cx="3953700" cy="3417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Along Y-axis we have Number of epochs.</a:t>
            </a:r>
            <a:endParaRPr>
              <a:solidFill>
                <a:schemeClr val="lt1"/>
              </a:solidFill>
              <a:latin typeface="Lato"/>
              <a:ea typeface="Lato"/>
              <a:cs typeface="Lato"/>
              <a:sym typeface="Lato"/>
            </a:endParaRPr>
          </a:p>
          <a:p>
            <a:pPr indent="0" lvl="0" marL="457200" rtl="0" algn="l">
              <a:spcBef>
                <a:spcPts val="0"/>
              </a:spcBef>
              <a:spcAft>
                <a:spcPts val="0"/>
              </a:spcAft>
              <a:buNone/>
            </a:pPr>
            <a:r>
              <a:rPr lang="en-GB">
                <a:solidFill>
                  <a:schemeClr val="lt1"/>
                </a:solidFill>
                <a:latin typeface="Lato"/>
                <a:ea typeface="Lato"/>
                <a:cs typeface="Lato"/>
                <a:sym typeface="Lato"/>
              </a:rPr>
              <a:t>Along X-axis we have values for loss and accuracy. As we can see range of loss values is from [1,5) and of accuracy is of [0,1), we have standardised the value points for loss in range to [0,1] using Normalization.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From the graph, we can see that initially accuracy increased exponentially but as epochs increased rate of increase in accuracy decreased and ended at about 64.8%. Whereas loss valued decreased with increase in number of epochs.</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Limitations</a:t>
            </a:r>
            <a:endParaRPr/>
          </a:p>
        </p:txBody>
      </p:sp>
      <p:sp>
        <p:nvSpPr>
          <p:cNvPr id="328" name="Google Shape;328;p32"/>
          <p:cNvSpPr txBox="1"/>
          <p:nvPr/>
        </p:nvSpPr>
        <p:spPr>
          <a:xfrm>
            <a:off x="1365150" y="947225"/>
            <a:ext cx="69036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Hardware Limitations :-  We had machine with 16 GB RAM. To train bigger and better datasets, a machine with higher RAM is required with high computing capacity. </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Dataset Limitations :-  The only dataset available was of Flickr. Flickr dataset had less variety in terms of nature of images. Most of images were of animals, scenic beauty, sports etc.Images present are only high resolution. </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Implementation Limitations :-  Because of the limited dataset, vocabulary generated for the model was very constrained. As it had not many words to choose from, this resulted in many bad captions.</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3"/>
          <p:cNvSpPr txBox="1"/>
          <p:nvPr>
            <p:ph type="title"/>
          </p:nvPr>
        </p:nvSpPr>
        <p:spPr>
          <a:xfrm>
            <a:off x="2225525" y="233050"/>
            <a:ext cx="3240000" cy="56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Application</a:t>
            </a:r>
            <a:endParaRPr/>
          </a:p>
        </p:txBody>
      </p:sp>
      <p:sp>
        <p:nvSpPr>
          <p:cNvPr id="334" name="Google Shape;334;p33"/>
          <p:cNvSpPr txBox="1"/>
          <p:nvPr>
            <p:ph idx="1" type="body"/>
          </p:nvPr>
        </p:nvSpPr>
        <p:spPr>
          <a:xfrm>
            <a:off x="1236300" y="798850"/>
            <a:ext cx="6671400" cy="3944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Font typeface="Montserrat"/>
              <a:buChar char="❏"/>
            </a:pPr>
            <a:r>
              <a:rPr lang="en-GB">
                <a:solidFill>
                  <a:srgbClr val="FFFFFF"/>
                </a:solidFill>
                <a:latin typeface="Montserrat"/>
                <a:ea typeface="Montserrat"/>
                <a:cs typeface="Montserrat"/>
                <a:sym typeface="Montserrat"/>
              </a:rPr>
              <a:t>This model can be integrated with a pair of sunglasses,cameras and hearing aids, to help the visually impaired person to get the knowledge of their surroundings. One of the examples of this application is Horus Technology which in partnership with NVIDIA are working on the same project which is still in the development phase right now .											</a:t>
            </a:r>
            <a:endParaRPr>
              <a:solidFill>
                <a:srgbClr val="FFFFFF"/>
              </a:solidFill>
              <a:latin typeface="Montserrat"/>
              <a:ea typeface="Montserrat"/>
              <a:cs typeface="Montserrat"/>
              <a:sym typeface="Montserrat"/>
            </a:endParaRPr>
          </a:p>
          <a:p>
            <a:pPr indent="-311150" lvl="0" marL="457200" rtl="0" algn="l">
              <a:spcBef>
                <a:spcPts val="0"/>
              </a:spcBef>
              <a:spcAft>
                <a:spcPts val="0"/>
              </a:spcAft>
              <a:buClr>
                <a:srgbClr val="FFFFFF"/>
              </a:buClr>
              <a:buSzPts val="1300"/>
              <a:buFont typeface="Montserrat"/>
              <a:buChar char="❏"/>
            </a:pPr>
            <a:r>
              <a:rPr lang="en-GB">
                <a:solidFill>
                  <a:srgbClr val="FFFFFF"/>
                </a:solidFill>
                <a:latin typeface="Montserrat"/>
                <a:ea typeface="Montserrat"/>
                <a:cs typeface="Montserrat"/>
                <a:sym typeface="Montserrat"/>
              </a:rPr>
              <a:t>Intelligent monitoring enables the machine to identify and determine  the  behaviour  of  people  or  vehicles  in  the captured  scene  and  generate  alarms  under  appropriate conditions to prompt the user to react to emergencies and prevent unnecessary  accidents.				</a:t>
            </a:r>
            <a:endParaRPr>
              <a:solidFill>
                <a:srgbClr val="FFFFFF"/>
              </a:solidFill>
              <a:latin typeface="Montserrat"/>
              <a:ea typeface="Montserrat"/>
              <a:cs typeface="Montserrat"/>
              <a:sym typeface="Montserrat"/>
            </a:endParaRPr>
          </a:p>
          <a:p>
            <a:pPr indent="-311150" lvl="0" marL="457200" rtl="0" algn="l">
              <a:spcBef>
                <a:spcPts val="0"/>
              </a:spcBef>
              <a:spcAft>
                <a:spcPts val="0"/>
              </a:spcAft>
              <a:buClr>
                <a:srgbClr val="FFFFFF"/>
              </a:buClr>
              <a:buSzPts val="1300"/>
              <a:buFont typeface="Montserrat"/>
              <a:buChar char="❏"/>
            </a:pPr>
            <a:r>
              <a:rPr lang="en-GB">
                <a:latin typeface="Montserrat"/>
                <a:ea typeface="Montserrat"/>
                <a:cs typeface="Montserrat"/>
                <a:sym typeface="Montserrat"/>
              </a:rPr>
              <a:t>This model can be integrated with cameras and alert systems such as messaging,sirens etc. to detect any absurd activities .					</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lang="en-GB">
                <a:latin typeface="Montserrat"/>
                <a:ea typeface="Montserrat"/>
                <a:cs typeface="Montserrat"/>
                <a:sym typeface="Montserrat"/>
              </a:rPr>
              <a:t>Social Media, Platforms like facebook can infer directly from the image, where you are ( beach, cafe etc), what you wear (color) and more importantly what you’re doing also (in a way) . This allows them to promote ads to the particular user of their interest .</a:t>
            </a:r>
            <a:endParaRPr>
              <a:latin typeface="Montserrat"/>
              <a:ea typeface="Montserrat"/>
              <a:cs typeface="Montserrat"/>
              <a:sym typeface="Montserrat"/>
            </a:endParaRPr>
          </a:p>
          <a:p>
            <a:pPr indent="0" lvl="0" marL="457200" rtl="0" algn="l">
              <a:spcBef>
                <a:spcPts val="1600"/>
              </a:spcBef>
              <a:spcAft>
                <a:spcPts val="1600"/>
              </a:spcAft>
              <a:buNone/>
            </a:pPr>
            <a:r>
              <a:t/>
            </a:r>
            <a:endParaRPr>
              <a:latin typeface="Montserrat"/>
              <a:ea typeface="Montserrat"/>
              <a:cs typeface="Montserrat"/>
              <a:sym typeface="Montserrat"/>
            </a:endParaRPr>
          </a:p>
        </p:txBody>
      </p:sp>
      <p:sp>
        <p:nvSpPr>
          <p:cNvPr id="335" name="Google Shape;335;p3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4"/>
          <p:cNvSpPr txBox="1"/>
          <p:nvPr>
            <p:ph type="title"/>
          </p:nvPr>
        </p:nvSpPr>
        <p:spPr>
          <a:xfrm>
            <a:off x="951675" y="361800"/>
            <a:ext cx="3240000" cy="56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References</a:t>
            </a:r>
            <a:endParaRPr/>
          </a:p>
        </p:txBody>
      </p:sp>
      <p:sp>
        <p:nvSpPr>
          <p:cNvPr id="341" name="Google Shape;341;p34"/>
          <p:cNvSpPr txBox="1"/>
          <p:nvPr>
            <p:ph idx="1" type="body"/>
          </p:nvPr>
        </p:nvSpPr>
        <p:spPr>
          <a:xfrm>
            <a:off x="1236300" y="642975"/>
            <a:ext cx="6671400" cy="4080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0"/>
              </a:spcBef>
              <a:spcAft>
                <a:spcPts val="0"/>
              </a:spcAft>
              <a:buNone/>
            </a:pPr>
            <a:r>
              <a:rPr lang="en-GB"/>
              <a:t>[</a:t>
            </a:r>
            <a:r>
              <a:rPr lang="en-GB" u="sng">
                <a:solidFill>
                  <a:schemeClr val="hlink"/>
                </a:solidFill>
                <a:hlinkClick r:id="rId3"/>
              </a:rPr>
              <a:t>1</a:t>
            </a:r>
            <a:r>
              <a:rPr lang="en-GB"/>
              <a:t>] Shuang Liu, Liang Bai,a, Yanli Hu and Haoran Wang. Image Captioning Based on Deep Neural Networks. EITCE (2018)</a:t>
            </a:r>
            <a:endParaRPr/>
          </a:p>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0"/>
              </a:spcBef>
              <a:spcAft>
                <a:spcPts val="0"/>
              </a:spcAft>
              <a:buNone/>
            </a:pPr>
            <a:r>
              <a:rPr lang="en-GB">
                <a:solidFill>
                  <a:srgbClr val="FFFFFF"/>
                </a:solidFill>
              </a:rPr>
              <a:t>[</a:t>
            </a:r>
            <a:r>
              <a:rPr lang="en-GB" u="sng">
                <a:solidFill>
                  <a:schemeClr val="hlink"/>
                </a:solidFill>
                <a:hlinkClick r:id="rId4"/>
              </a:rPr>
              <a:t>2</a:t>
            </a:r>
            <a:r>
              <a:rPr lang="en-GB">
                <a:solidFill>
                  <a:srgbClr val="FFFFFF"/>
                </a:solidFill>
              </a:rPr>
              <a:t>] Lakshminarasimhan Srinivasan, Dinesh Sreekanthan,Amutha A.L. I2T: Image Captioning - A Deep Learning Approach (2018).</a:t>
            </a:r>
            <a:endParaRPr>
              <a:solidFill>
                <a:srgbClr val="FFFFFF"/>
              </a:solidFill>
            </a:endParaRPr>
          </a:p>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0"/>
              </a:spcBef>
              <a:spcAft>
                <a:spcPts val="0"/>
              </a:spcAft>
              <a:buNone/>
            </a:pPr>
            <a:r>
              <a:rPr lang="en-GB">
                <a:solidFill>
                  <a:srgbClr val="FFFFFF"/>
                </a:solidFill>
              </a:rPr>
              <a:t> [</a:t>
            </a:r>
            <a:r>
              <a:rPr lang="en-GB" u="sng">
                <a:solidFill>
                  <a:schemeClr val="hlink"/>
                </a:solidFill>
                <a:hlinkClick r:id="rId5"/>
              </a:rPr>
              <a:t>3</a:t>
            </a:r>
            <a:r>
              <a:rPr lang="en-GB">
                <a:solidFill>
                  <a:srgbClr val="FFFFFF"/>
                </a:solidFill>
              </a:rPr>
              <a:t>] Simao Herdade, Armin Kappeler, Kofi Boakye, Joao Soares.Image Captioning: Transforming Objects into Words . San Francisco, CA (2019). </a:t>
            </a:r>
            <a:endParaRPr>
              <a:solidFill>
                <a:srgbClr val="FFFFFF"/>
              </a:solidFill>
            </a:endParaRPr>
          </a:p>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0"/>
              </a:spcBef>
              <a:spcAft>
                <a:spcPts val="0"/>
              </a:spcAft>
              <a:buNone/>
            </a:pPr>
            <a:r>
              <a:rPr lang="en-GB">
                <a:solidFill>
                  <a:srgbClr val="FFFFFF"/>
                </a:solidFill>
              </a:rPr>
              <a:t>[</a:t>
            </a:r>
            <a:r>
              <a:rPr lang="en-GB" u="sng">
                <a:solidFill>
                  <a:schemeClr val="hlink"/>
                </a:solidFill>
                <a:hlinkClick r:id="rId6"/>
              </a:rPr>
              <a:t>4</a:t>
            </a:r>
            <a:r>
              <a:rPr lang="en-GB">
                <a:solidFill>
                  <a:srgbClr val="FFFFFF"/>
                </a:solidFill>
              </a:rPr>
              <a:t>] Aishwarya Maroju ,Sneha Sri Doma ,Lahari Chandarlapati , Image Caption Generating Deep Learning Model ,J.N.T.U, Hyderabad , Sreenidhi Institute of Science And Technology (2021).</a:t>
            </a:r>
            <a:endParaRPr>
              <a:solidFill>
                <a:srgbClr val="FFFFFF"/>
              </a:solidFill>
            </a:endParaRPr>
          </a:p>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0"/>
              </a:spcBef>
              <a:spcAft>
                <a:spcPts val="0"/>
              </a:spcAft>
              <a:buNone/>
            </a:pPr>
            <a:r>
              <a:rPr lang="en-GB">
                <a:solidFill>
                  <a:srgbClr val="FFFFFF"/>
                </a:solidFill>
              </a:rPr>
              <a:t> </a:t>
            </a:r>
            <a:r>
              <a:rPr lang="en-GB" u="sng">
                <a:solidFill>
                  <a:schemeClr val="hlink"/>
                </a:solidFill>
                <a:hlinkClick r:id="rId7"/>
              </a:rPr>
              <a:t>[5]</a:t>
            </a:r>
            <a:r>
              <a:rPr lang="en-GB">
                <a:solidFill>
                  <a:srgbClr val="FFFFFF"/>
                </a:solidFill>
              </a:rPr>
              <a:t> Zhongliang Yang, Yu-Jin Zhang, Sadaqat ur Rehman, Yongfeng Huang: Image Captioning with Object Detection and Localization, Department of Electronic Engineering, Tsinghua University, Beijing 100084, China</a:t>
            </a:r>
            <a:endParaRPr>
              <a:solidFill>
                <a:srgbClr val="FFFFFF"/>
              </a:solidFill>
            </a:endParaRPr>
          </a:p>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0"/>
              </a:spcBef>
              <a:spcAft>
                <a:spcPts val="0"/>
              </a:spcAft>
              <a:buNone/>
            </a:pPr>
            <a:r>
              <a:t/>
            </a:r>
            <a:endParaRPr sz="1200">
              <a:solidFill>
                <a:srgbClr val="202124"/>
              </a:solidFill>
              <a:latin typeface="Georgia"/>
              <a:ea typeface="Georgia"/>
              <a:cs typeface="Georgia"/>
              <a:sym typeface="Georgia"/>
            </a:endParaRPr>
          </a:p>
          <a:p>
            <a:pPr indent="0" lvl="0" marL="0" rtl="0" algn="l">
              <a:lnSpc>
                <a:spcPct val="100000"/>
              </a:lnSpc>
              <a:spcBef>
                <a:spcPts val="0"/>
              </a:spcBef>
              <a:spcAft>
                <a:spcPts val="0"/>
              </a:spcAft>
              <a:buNone/>
            </a:pPr>
            <a:r>
              <a:t/>
            </a:r>
            <a:endParaRPr sz="1200">
              <a:solidFill>
                <a:srgbClr val="202124"/>
              </a:solidFill>
              <a:latin typeface="Georgia"/>
              <a:ea typeface="Georgia"/>
              <a:cs typeface="Georgia"/>
              <a:sym typeface="Georgia"/>
            </a:endParaRPr>
          </a:p>
          <a:p>
            <a:pPr indent="0" lvl="0" marL="0" rtl="0" algn="l">
              <a:lnSpc>
                <a:spcPct val="100000"/>
              </a:lnSpc>
              <a:spcBef>
                <a:spcPts val="0"/>
              </a:spcBef>
              <a:spcAft>
                <a:spcPts val="0"/>
              </a:spcAft>
              <a:buNone/>
            </a:pPr>
            <a:r>
              <a:t/>
            </a:r>
            <a:endParaRPr sz="1200">
              <a:solidFill>
                <a:srgbClr val="202124"/>
              </a:solidFill>
              <a:latin typeface="Georgia"/>
              <a:ea typeface="Georgia"/>
              <a:cs typeface="Georgia"/>
              <a:sym typeface="Georgia"/>
            </a:endParaRPr>
          </a:p>
          <a:p>
            <a:pPr indent="0" lvl="0" marL="0" rtl="0" algn="l">
              <a:lnSpc>
                <a:spcPct val="100000"/>
              </a:lnSpc>
              <a:spcBef>
                <a:spcPts val="0"/>
              </a:spcBef>
              <a:spcAft>
                <a:spcPts val="0"/>
              </a:spcAft>
              <a:buNone/>
            </a:pPr>
            <a:r>
              <a:t/>
            </a:r>
            <a:endParaRPr sz="1200">
              <a:solidFill>
                <a:srgbClr val="202124"/>
              </a:solidFill>
              <a:latin typeface="Georgia"/>
              <a:ea typeface="Georgia"/>
              <a:cs typeface="Georgia"/>
              <a:sym typeface="Georgia"/>
            </a:endParaRPr>
          </a:p>
          <a:p>
            <a:pPr indent="0" lvl="0" marL="0" rtl="0" algn="l">
              <a:lnSpc>
                <a:spcPct val="100000"/>
              </a:lnSpc>
              <a:spcBef>
                <a:spcPts val="0"/>
              </a:spcBef>
              <a:spcAft>
                <a:spcPts val="0"/>
              </a:spcAft>
              <a:buNone/>
            </a:pPr>
            <a:r>
              <a:t/>
            </a:r>
            <a:endParaRPr sz="1200">
              <a:solidFill>
                <a:srgbClr val="202124"/>
              </a:solidFill>
              <a:latin typeface="Georgia"/>
              <a:ea typeface="Georgia"/>
              <a:cs typeface="Georgia"/>
              <a:sym typeface="Georgia"/>
            </a:endParaRPr>
          </a:p>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0"/>
              </a:spcBef>
              <a:spcAft>
                <a:spcPts val="0"/>
              </a:spcAft>
              <a:buNone/>
            </a:pPr>
            <a:r>
              <a:t/>
            </a:r>
            <a:endParaRPr>
              <a:solidFill>
                <a:srgbClr val="FFFFFF"/>
              </a:solidFill>
            </a:endParaRPr>
          </a:p>
          <a:p>
            <a:pPr indent="0" lvl="0" marL="0" rtl="0" algn="l">
              <a:spcBef>
                <a:spcPts val="0"/>
              </a:spcBef>
              <a:spcAft>
                <a:spcPts val="1600"/>
              </a:spcAft>
              <a:buNone/>
            </a:pPr>
            <a:r>
              <a:t/>
            </a:r>
            <a:endParaRPr>
              <a:solidFill>
                <a:srgbClr val="FFFFFF"/>
              </a:solidFill>
            </a:endParaRPr>
          </a:p>
        </p:txBody>
      </p:sp>
      <p:sp>
        <p:nvSpPr>
          <p:cNvPr id="342" name="Google Shape;342;p34"/>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5"/>
          <p:cNvSpPr txBox="1"/>
          <p:nvPr/>
        </p:nvSpPr>
        <p:spPr>
          <a:xfrm>
            <a:off x="3723250" y="1702850"/>
            <a:ext cx="51168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900">
                <a:solidFill>
                  <a:schemeClr val="lt1"/>
                </a:solidFill>
                <a:latin typeface="Lato"/>
                <a:ea typeface="Lato"/>
                <a:cs typeface="Lato"/>
                <a:sym typeface="Lato"/>
              </a:rPr>
              <a:t>Thank You</a:t>
            </a:r>
            <a:endParaRPr sz="39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393750"/>
            <a:ext cx="7038900" cy="64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36" name="Google Shape;236;p18"/>
          <p:cNvSpPr txBox="1"/>
          <p:nvPr>
            <p:ph idx="1" type="body"/>
          </p:nvPr>
        </p:nvSpPr>
        <p:spPr>
          <a:xfrm>
            <a:off x="1235325" y="107610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Image Captioning is the process of generating a textual description for given images. It has been a very important and fundamental task in the Deep Learning domain.                            	</a:t>
            </a:r>
            <a:endParaRPr/>
          </a:p>
          <a:p>
            <a:pPr indent="-311150" lvl="0" marL="457200" rtl="0" algn="l">
              <a:spcBef>
                <a:spcPts val="0"/>
              </a:spcBef>
              <a:spcAft>
                <a:spcPts val="0"/>
              </a:spcAft>
              <a:buSzPts val="1300"/>
              <a:buChar char="❏"/>
            </a:pPr>
            <a:r>
              <a:rPr lang="en-GB"/>
              <a:t>Image captioning has a huge amount of application. Such  as  NVIDIA is using image captioning technologies to create an application to help people who have low or no eyesight.               												</a:t>
            </a:r>
            <a:endParaRPr/>
          </a:p>
          <a:p>
            <a:pPr indent="-311150" lvl="0" marL="457200" rtl="0" algn="l">
              <a:spcBef>
                <a:spcPts val="0"/>
              </a:spcBef>
              <a:spcAft>
                <a:spcPts val="0"/>
              </a:spcAft>
              <a:buSzPts val="1300"/>
              <a:buChar char="❏"/>
            </a:pPr>
            <a:r>
              <a:rPr lang="en-GB"/>
              <a:t>Image captioning can be regarded as an end-to-end Sequence to Sequence problem, as it converts images, which is regarded as a sequence of pixels to a sequence of words.		</a:t>
            </a:r>
            <a:endParaRPr/>
          </a:p>
          <a:p>
            <a:pPr indent="-311150" lvl="0" marL="457200" rtl="0" algn="l">
              <a:spcBef>
                <a:spcPts val="0"/>
              </a:spcBef>
              <a:spcAft>
                <a:spcPts val="0"/>
              </a:spcAft>
              <a:buSzPts val="1300"/>
              <a:buChar char="❏"/>
            </a:pPr>
            <a:r>
              <a:rPr lang="en-GB"/>
              <a:t> For this purpose, we need to process both the language or statements and the images.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59875" y="3869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Motivation</a:t>
            </a:r>
            <a:endParaRPr/>
          </a:p>
        </p:txBody>
      </p:sp>
      <p:sp>
        <p:nvSpPr>
          <p:cNvPr id="242" name="Google Shape;242;p19"/>
          <p:cNvSpPr txBox="1"/>
          <p:nvPr>
            <p:ph idx="1" type="body"/>
          </p:nvPr>
        </p:nvSpPr>
        <p:spPr>
          <a:xfrm>
            <a:off x="1232725" y="599800"/>
            <a:ext cx="7038900" cy="314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endParaRPr/>
          </a:p>
          <a:p>
            <a:pPr indent="-311150" lvl="0" marL="457200" rtl="0" algn="l">
              <a:spcBef>
                <a:spcPts val="1600"/>
              </a:spcBef>
              <a:spcAft>
                <a:spcPts val="0"/>
              </a:spcAft>
              <a:buSzPts val="1300"/>
              <a:buChar char="❏"/>
            </a:pPr>
            <a:r>
              <a:rPr lang="en-GB"/>
              <a:t>This technology is right now used for benefits of MNC’s such as facebook , google etc through advertisement and other ways .								</a:t>
            </a:r>
            <a:endParaRPr/>
          </a:p>
          <a:p>
            <a:pPr indent="-311150" lvl="0" marL="457200" rtl="0" algn="l">
              <a:spcBef>
                <a:spcPts val="0"/>
              </a:spcBef>
              <a:spcAft>
                <a:spcPts val="0"/>
              </a:spcAft>
              <a:buSzPts val="1300"/>
              <a:buChar char="❏"/>
            </a:pPr>
            <a:r>
              <a:rPr lang="en-GB"/>
              <a:t>For Visually impared people who are unable to sense their surrounding can use this technology for their help. </a:t>
            </a:r>
            <a:r>
              <a:rPr lang="en-GB"/>
              <a:t>	</a:t>
            </a:r>
            <a:br>
              <a:rPr lang="en-GB"/>
            </a:br>
            <a:r>
              <a:rPr lang="en-GB"/>
              <a:t>									</a:t>
            </a:r>
            <a:endParaRPr/>
          </a:p>
          <a:p>
            <a:pPr indent="-311150" lvl="0" marL="457200" rtl="0" algn="l">
              <a:spcBef>
                <a:spcPts val="0"/>
              </a:spcBef>
              <a:spcAft>
                <a:spcPts val="0"/>
              </a:spcAft>
              <a:buSzPts val="1300"/>
              <a:buChar char="❏"/>
            </a:pPr>
            <a:r>
              <a:rPr lang="en-GB"/>
              <a:t>For creating a digital  security </a:t>
            </a:r>
            <a:r>
              <a:rPr lang="en-GB"/>
              <a:t>system that helps to detect any absurd activity going on.</a:t>
            </a:r>
            <a:r>
              <a:rPr lang="en-GB"/>
              <a:t> 	</a:t>
            </a:r>
            <a:endParaRPr/>
          </a:p>
          <a:p>
            <a:pPr indent="-311150" lvl="0" marL="457200" rtl="0" algn="l">
              <a:spcBef>
                <a:spcPts val="0"/>
              </a:spcBef>
              <a:spcAft>
                <a:spcPts val="0"/>
              </a:spcAft>
              <a:buSzPts val="1300"/>
              <a:buChar char="❏"/>
            </a:pPr>
            <a:r>
              <a:rPr lang="en-GB"/>
              <a:t>To prevent the road accident through intelligent </a:t>
            </a:r>
            <a:r>
              <a:rPr lang="en-GB"/>
              <a:t>monitoring</a:t>
            </a:r>
            <a:r>
              <a:rPr lang="en-GB"/>
              <a:t>.											</a:t>
            </a:r>
            <a:endParaRPr/>
          </a:p>
          <a:p>
            <a:pPr indent="0" lvl="0" marL="45720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Related Work</a:t>
            </a:r>
            <a:endParaRPr/>
          </a:p>
        </p:txBody>
      </p:sp>
      <p:sp>
        <p:nvSpPr>
          <p:cNvPr id="248" name="Google Shape;248;p20"/>
          <p:cNvSpPr txBox="1"/>
          <p:nvPr/>
        </p:nvSpPr>
        <p:spPr>
          <a:xfrm>
            <a:off x="2185850" y="55188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9" name="Google Shape;249;p20"/>
          <p:cNvSpPr txBox="1"/>
          <p:nvPr>
            <p:ph idx="1" type="body"/>
          </p:nvPr>
        </p:nvSpPr>
        <p:spPr>
          <a:xfrm>
            <a:off x="1297500" y="566700"/>
            <a:ext cx="5877300" cy="401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311150" lvl="0" marL="457200" rtl="0" algn="l">
              <a:spcBef>
                <a:spcPts val="1600"/>
              </a:spcBef>
              <a:spcAft>
                <a:spcPts val="0"/>
              </a:spcAft>
              <a:buClr>
                <a:srgbClr val="FFFFFF"/>
              </a:buClr>
              <a:buSzPts val="1300"/>
              <a:buChar char="❏"/>
            </a:pPr>
            <a:r>
              <a:rPr lang="en-GB">
                <a:solidFill>
                  <a:srgbClr val="FFFFFF"/>
                </a:solidFill>
              </a:rPr>
              <a:t>The problem of image captioning of objects by localizing and detecting them [Zhongliang Yang, Yu-Jin Zhang, Sadaqat ur Rehman, Yongfeng Huang,] 	            											</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The problem of generating natural language descriptions from visual data has long been studied in computer vision, but mainly for video [Gerber and Nagel, 1996, Yao et al., 2010].							</a:t>
            </a:r>
            <a:endParaRPr>
              <a:solidFill>
                <a:srgbClr val="FFFFFF"/>
              </a:solidFill>
            </a:endParaRPr>
          </a:p>
          <a:p>
            <a:pPr indent="-311150" lvl="0" marL="457200" rtl="0" algn="l">
              <a:spcBef>
                <a:spcPts val="0"/>
              </a:spcBef>
              <a:spcAft>
                <a:spcPts val="0"/>
              </a:spcAft>
              <a:buClr>
                <a:srgbClr val="FFFFFF"/>
              </a:buClr>
              <a:buSzPts val="1300"/>
              <a:buChar char="❏"/>
            </a:pPr>
            <a:r>
              <a:rPr lang="en-GB">
                <a:latin typeface="Montserrat"/>
                <a:ea typeface="Montserrat"/>
                <a:cs typeface="Montserrat"/>
                <a:sym typeface="Montserrat"/>
              </a:rPr>
              <a:t>Horus Technology which in partnership with NVIDIA are working on the same project which is still in the development phase right now .</a:t>
            </a:r>
            <a:endParaRPr>
              <a:solidFill>
                <a:srgbClr val="FFFFFF"/>
              </a:solidFill>
            </a:endParaRPr>
          </a:p>
        </p:txBody>
      </p:sp>
      <p:sp>
        <p:nvSpPr>
          <p:cNvPr id="250" name="Google Shape;250;p20"/>
          <p:cNvSpPr txBox="1"/>
          <p:nvPr/>
        </p:nvSpPr>
        <p:spPr>
          <a:xfrm>
            <a:off x="1732775" y="53945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0"/>
          <p:cNvSpPr txBox="1"/>
          <p:nvPr>
            <p:ph idx="1" type="body"/>
          </p:nvPr>
        </p:nvSpPr>
        <p:spPr>
          <a:xfrm>
            <a:off x="911075" y="535018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Amet, consectetur adipiscing elit. Curabitur eleifend a diam quis suscipit. Class aptent taciti sociosqu ad litora torquent per conubia nostra.</a:t>
            </a:r>
            <a:endParaRPr>
              <a:solidFill>
                <a:srgbClr val="FFFFFF"/>
              </a:solidFill>
            </a:endParaRPr>
          </a:p>
        </p:txBody>
      </p:sp>
      <p:sp>
        <p:nvSpPr>
          <p:cNvPr id="252" name="Google Shape;252;p20"/>
          <p:cNvSpPr txBox="1"/>
          <p:nvPr/>
        </p:nvSpPr>
        <p:spPr>
          <a:xfrm>
            <a:off x="1732775" y="53501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3" name="Google Shape;253;p20"/>
          <p:cNvSpPr txBox="1"/>
          <p:nvPr>
            <p:ph idx="1" type="body"/>
          </p:nvPr>
        </p:nvSpPr>
        <p:spPr>
          <a:xfrm>
            <a:off x="1399675" y="55188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Consectetur adipiscing elit. Curabitur eleifend lorem a diam quis suscipit. Class aptent taciti sociosqu ad litora torquent ipsum per conubia nostra.</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2286000" rtl="0" algn="l">
              <a:spcBef>
                <a:spcPts val="0"/>
              </a:spcBef>
              <a:spcAft>
                <a:spcPts val="0"/>
              </a:spcAft>
              <a:buNone/>
            </a:pPr>
            <a:r>
              <a:rPr lang="en-GB"/>
              <a:t>     	</a:t>
            </a:r>
            <a:r>
              <a:rPr lang="en-GB"/>
              <a:t>Project Objective</a:t>
            </a:r>
            <a:endParaRPr/>
          </a:p>
        </p:txBody>
      </p:sp>
      <p:sp>
        <p:nvSpPr>
          <p:cNvPr id="259" name="Google Shape;259;p21"/>
          <p:cNvSpPr txBox="1"/>
          <p:nvPr>
            <p:ph idx="1" type="body"/>
          </p:nvPr>
        </p:nvSpPr>
        <p:spPr>
          <a:xfrm>
            <a:off x="4017900" y="1057975"/>
            <a:ext cx="4318500" cy="2051400"/>
          </a:xfrm>
          <a:prstGeom prst="rect">
            <a:avLst/>
          </a:prstGeom>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GB" sz="1800">
                <a:solidFill>
                  <a:schemeClr val="lt1"/>
                </a:solidFill>
              </a:rPr>
              <a:t>We are going to develop a web application that helps us in identifying the action of an image. We aim at creating a Neural Network Model to analyze the images and create captions using models .</a:t>
            </a:r>
            <a:endParaRPr sz="1800">
              <a:latin typeface="Arial"/>
              <a:ea typeface="Arial"/>
              <a:cs typeface="Arial"/>
              <a:sym typeface="Arial"/>
            </a:endParaRPr>
          </a:p>
          <a:p>
            <a:pPr indent="0" lvl="0" marL="0" rtl="0" algn="l">
              <a:spcBef>
                <a:spcPts val="1600"/>
              </a:spcBef>
              <a:spcAft>
                <a:spcPts val="1600"/>
              </a:spcAft>
              <a:buNone/>
            </a:pPr>
            <a:r>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type="title"/>
          </p:nvPr>
        </p:nvSpPr>
        <p:spPr>
          <a:xfrm>
            <a:off x="1297500" y="4276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 Sources										</a:t>
            </a:r>
            <a:endParaRPr/>
          </a:p>
          <a:p>
            <a:pPr indent="-311150" lvl="0" marL="457200" rtl="0" algn="l">
              <a:spcBef>
                <a:spcPts val="0"/>
              </a:spcBef>
              <a:spcAft>
                <a:spcPts val="0"/>
              </a:spcAft>
              <a:buSzPts val="1300"/>
              <a:buChar char="❏"/>
            </a:pPr>
            <a:r>
              <a:rPr lang="en-GB" sz="1300"/>
              <a:t>We have picked this dataset from Kaggle.Here is link </a:t>
            </a:r>
            <a:r>
              <a:rPr lang="en-GB" sz="1300" u="sng">
                <a:solidFill>
                  <a:schemeClr val="hlink"/>
                </a:solidFill>
                <a:hlinkClick r:id="rId3"/>
              </a:rPr>
              <a:t>https://www.kaggle.com/datasets/srbhshinde/flickr8k-sau</a:t>
            </a:r>
            <a:endParaRPr sz="1300"/>
          </a:p>
          <a:p>
            <a:pPr indent="0" lvl="0" marL="0" rtl="0" algn="l">
              <a:spcBef>
                <a:spcPts val="0"/>
              </a:spcBef>
              <a:spcAft>
                <a:spcPts val="0"/>
              </a:spcAft>
              <a:buNone/>
            </a:pPr>
            <a:r>
              <a:rPr lang="en-GB" sz="1300"/>
              <a:t>	</a:t>
            </a:r>
            <a:endParaRPr sz="1300"/>
          </a:p>
          <a:p>
            <a:pPr indent="-311150" lvl="0" marL="457200" rtl="0" algn="l">
              <a:spcBef>
                <a:spcPts val="0"/>
              </a:spcBef>
              <a:spcAft>
                <a:spcPts val="0"/>
              </a:spcAft>
              <a:buSzPts val="1300"/>
              <a:buChar char="❏"/>
            </a:pPr>
            <a:r>
              <a:rPr lang="en-GB" sz="1300"/>
              <a:t>Kaggle is an online community platform for data </a:t>
            </a:r>
            <a:r>
              <a:rPr lang="en-GB" sz="1300"/>
              <a:t>scientist</a:t>
            </a:r>
            <a:r>
              <a:rPr lang="en-GB" sz="1300"/>
              <a:t> and machine learning </a:t>
            </a:r>
            <a:r>
              <a:rPr lang="en-GB" sz="1300"/>
              <a:t>enthusiast. Kaggle allows users to collaborate with other users ,find and publish datasets,use GPU integrated notebooks, and compete with other data scientists to solve data science challenges.</a:t>
            </a:r>
            <a:r>
              <a:rPr lang="en-GB" sz="1300"/>
              <a:t>											</a:t>
            </a:r>
            <a:endParaRPr sz="1300"/>
          </a:p>
          <a:p>
            <a:pPr indent="-311150" lvl="0" marL="457200" rtl="0" algn="l">
              <a:spcBef>
                <a:spcPts val="0"/>
              </a:spcBef>
              <a:spcAft>
                <a:spcPts val="0"/>
              </a:spcAft>
              <a:buSzPts val="1300"/>
              <a:buChar char="❏"/>
            </a:pPr>
            <a:r>
              <a:rPr lang="en-GB" sz="1300"/>
              <a:t>Dataset is Flickr images dataset which has about 8000 images. Each image is described in about 4-5 captions, which give different perspectives to an image. This is a standard dataset and is used by many researchers and developers to develop image captioning model.</a:t>
            </a:r>
            <a:r>
              <a:rPr lang="en-GB" sz="1300"/>
              <a:t>							</a:t>
            </a:r>
            <a:endParaRPr sz="1300"/>
          </a:p>
          <a:p>
            <a:pPr indent="0" lvl="0" marL="457200" rtl="0" algn="l">
              <a:spcBef>
                <a:spcPts val="0"/>
              </a:spcBef>
              <a:spcAft>
                <a:spcPts val="0"/>
              </a:spcAft>
              <a:buNone/>
            </a:pPr>
            <a:r>
              <a:t/>
            </a:r>
            <a:endParaRPr sz="1300"/>
          </a:p>
          <a:p>
            <a:pPr indent="0" lvl="0" marL="457200" rtl="0" algn="l">
              <a:spcBef>
                <a:spcPts val="0"/>
              </a:spcBef>
              <a:spcAft>
                <a:spcPts val="0"/>
              </a:spcAft>
              <a:buNone/>
            </a:pPr>
            <a:r>
              <a:rPr lang="en-GB" sz="1300"/>
              <a:t>													</a:t>
            </a:r>
            <a:endParaRPr sz="1300"/>
          </a:p>
          <a:p>
            <a:pPr indent="0" lvl="0" marL="457200" rtl="0" algn="l">
              <a:spcBef>
                <a:spcPts val="0"/>
              </a:spcBef>
              <a:spcAft>
                <a:spcPts val="0"/>
              </a:spcAft>
              <a:buNone/>
            </a:pPr>
            <a:r>
              <a:t/>
            </a: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766800" y="2074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a:t>
            </a:r>
            <a:endParaRPr/>
          </a:p>
        </p:txBody>
      </p:sp>
      <p:sp>
        <p:nvSpPr>
          <p:cNvPr id="270" name="Google Shape;270;p23"/>
          <p:cNvSpPr txBox="1"/>
          <p:nvPr>
            <p:ph idx="1" type="body"/>
          </p:nvPr>
        </p:nvSpPr>
        <p:spPr>
          <a:xfrm>
            <a:off x="701150" y="1567550"/>
            <a:ext cx="37716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Montserrat"/>
                <a:ea typeface="Montserrat"/>
                <a:cs typeface="Montserrat"/>
                <a:sym typeface="Montserrat"/>
              </a:rPr>
              <a:t>System Architecture</a:t>
            </a:r>
            <a:endParaRPr sz="2000">
              <a:latin typeface="Montserrat"/>
              <a:ea typeface="Montserrat"/>
              <a:cs typeface="Montserrat"/>
              <a:sym typeface="Montserrat"/>
            </a:endParaRPr>
          </a:p>
          <a:p>
            <a:pPr indent="0" lvl="0" marL="0" rtl="0" algn="l">
              <a:spcBef>
                <a:spcPts val="1600"/>
              </a:spcBef>
              <a:spcAft>
                <a:spcPts val="0"/>
              </a:spcAft>
              <a:buNone/>
            </a:pPr>
            <a:r>
              <a:rPr lang="en-GB" sz="1500">
                <a:latin typeface="Montserrat"/>
                <a:ea typeface="Montserrat"/>
                <a:cs typeface="Montserrat"/>
                <a:sym typeface="Montserrat"/>
              </a:rPr>
              <a:t>The accompany addresses the system architecture and the essential working of Web Application of Image caption system.</a:t>
            </a:r>
            <a:endParaRPr sz="1500">
              <a:latin typeface="Montserrat"/>
              <a:ea typeface="Montserrat"/>
              <a:cs typeface="Montserrat"/>
              <a:sym typeface="Montserrat"/>
            </a:endParaRPr>
          </a:p>
          <a:p>
            <a:pPr indent="0" lvl="0" marL="0" rtl="0" algn="l">
              <a:spcBef>
                <a:spcPts val="1600"/>
              </a:spcBef>
              <a:spcAft>
                <a:spcPts val="0"/>
              </a:spcAft>
              <a:buNone/>
            </a:pPr>
            <a:r>
              <a:rPr lang="en-GB" sz="1500">
                <a:latin typeface="Montserrat"/>
                <a:ea typeface="Montserrat"/>
                <a:cs typeface="Montserrat"/>
                <a:sym typeface="Montserrat"/>
              </a:rPr>
              <a:t>The </a:t>
            </a:r>
            <a:r>
              <a:rPr lang="en-GB" sz="1500">
                <a:latin typeface="Montserrat"/>
                <a:ea typeface="Montserrat"/>
                <a:cs typeface="Montserrat"/>
                <a:sym typeface="Montserrat"/>
              </a:rPr>
              <a:t>system</a:t>
            </a:r>
            <a:r>
              <a:rPr lang="en-GB" sz="1500">
                <a:latin typeface="Montserrat"/>
                <a:ea typeface="Montserrat"/>
                <a:cs typeface="Montserrat"/>
                <a:sym typeface="Montserrat"/>
              </a:rPr>
              <a:t> is </a:t>
            </a:r>
            <a:r>
              <a:rPr lang="en-GB" sz="1500">
                <a:latin typeface="Montserrat"/>
                <a:ea typeface="Montserrat"/>
                <a:cs typeface="Montserrat"/>
                <a:sym typeface="Montserrat"/>
              </a:rPr>
              <a:t>designed</a:t>
            </a:r>
            <a:r>
              <a:rPr lang="en-GB" sz="1500">
                <a:latin typeface="Montserrat"/>
                <a:ea typeface="Montserrat"/>
                <a:cs typeface="Montserrat"/>
                <a:sym typeface="Montserrat"/>
              </a:rPr>
              <a:t> to provide captions of an image.</a:t>
            </a:r>
            <a:endParaRPr sz="1500">
              <a:latin typeface="Montserrat"/>
              <a:ea typeface="Montserrat"/>
              <a:cs typeface="Montserrat"/>
              <a:sym typeface="Montserrat"/>
            </a:endParaRPr>
          </a:p>
          <a:p>
            <a:pPr indent="0" lvl="0" marL="0" rtl="0" algn="l">
              <a:spcBef>
                <a:spcPts val="1600"/>
              </a:spcBef>
              <a:spcAft>
                <a:spcPts val="1600"/>
              </a:spcAft>
              <a:buNone/>
            </a:pPr>
            <a:r>
              <a:t/>
            </a:r>
            <a:endParaRPr sz="2000">
              <a:latin typeface="Montserrat"/>
              <a:ea typeface="Montserrat"/>
              <a:cs typeface="Montserrat"/>
              <a:sym typeface="Montserrat"/>
            </a:endParaRPr>
          </a:p>
        </p:txBody>
      </p:sp>
      <p:pic>
        <p:nvPicPr>
          <p:cNvPr id="271" name="Google Shape;271;p23"/>
          <p:cNvPicPr preferRelativeResize="0"/>
          <p:nvPr/>
        </p:nvPicPr>
        <p:blipFill>
          <a:blip r:embed="rId3">
            <a:alphaModFix/>
          </a:blip>
          <a:stretch>
            <a:fillRect/>
          </a:stretch>
        </p:blipFill>
        <p:spPr>
          <a:xfrm>
            <a:off x="4472750" y="1567550"/>
            <a:ext cx="4509874" cy="2911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4"/>
          <p:cNvSpPr txBox="1"/>
          <p:nvPr/>
        </p:nvSpPr>
        <p:spPr>
          <a:xfrm>
            <a:off x="1226050" y="132650"/>
            <a:ext cx="77139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lt1"/>
                </a:solidFill>
                <a:latin typeface="Lato"/>
                <a:ea typeface="Lato"/>
                <a:cs typeface="Lato"/>
                <a:sym typeface="Lato"/>
              </a:rPr>
              <a:t> RNN:</a:t>
            </a:r>
            <a:r>
              <a:rPr lang="en-GB">
                <a:solidFill>
                  <a:schemeClr val="lt1"/>
                </a:solidFill>
                <a:latin typeface="Lato"/>
                <a:ea typeface="Lato"/>
                <a:cs typeface="Lato"/>
                <a:sym typeface="Lato"/>
              </a:rPr>
              <a:t>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 Recurrent Neural Networks (RNNs) are one of the most prevalent architectures because of the ability to handle variable-length texts.</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 ❏ They are networks with multiple loops in them, allowing information to continue.</a:t>
            </a:r>
            <a:endParaRPr>
              <a:solidFill>
                <a:schemeClr val="lt1"/>
              </a:solidFill>
              <a:latin typeface="Lato"/>
              <a:ea typeface="Lato"/>
              <a:cs typeface="Lato"/>
              <a:sym typeface="Lato"/>
            </a:endParaRPr>
          </a:p>
        </p:txBody>
      </p:sp>
      <p:sp>
        <p:nvSpPr>
          <p:cNvPr id="277" name="Google Shape;277;p24"/>
          <p:cNvSpPr txBox="1"/>
          <p:nvPr/>
        </p:nvSpPr>
        <p:spPr>
          <a:xfrm>
            <a:off x="1226050" y="1936725"/>
            <a:ext cx="7713900" cy="307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lt1"/>
                </a:solidFill>
              </a:rPr>
              <a:t> LSTM:</a:t>
            </a:r>
            <a:endParaRPr sz="2000">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 ❏ LSTMs are explicitly designed to ignore the long-term dependency problem. Remembering information for a long time is practically their default behavior, not something they struggle to learn.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 Long short-term memory (LSTM) is a synthetic recurrent neural network (RNN) architecture employed in the sphere of deep learning. Unlike standard feedforward neural networks, LSTM has feedback connections.</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 ❏ LSTM networks are well-suited to classifying, processing, and making predictions supported statistic data since there may be lags of unknown duration between important events in a very statistic. </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5"/>
          <p:cNvSpPr txBox="1"/>
          <p:nvPr>
            <p:ph type="title"/>
          </p:nvPr>
        </p:nvSpPr>
        <p:spPr>
          <a:xfrm>
            <a:off x="1226075" y="0"/>
            <a:ext cx="7038900" cy="278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Dense layer</a:t>
            </a:r>
            <a:endParaRPr sz="20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lang="en-GB" sz="1300"/>
              <a:t>It is is the regular deeply connected neural network layer. It is most common and frequently used layer. Dense layer does the below operation on the input and return the output.</a:t>
            </a:r>
            <a:endParaRPr sz="1300"/>
          </a:p>
          <a:p>
            <a:pPr indent="0" lvl="0" marL="457200" rtl="0" algn="l">
              <a:spcBef>
                <a:spcPts val="0"/>
              </a:spcBef>
              <a:spcAft>
                <a:spcPts val="0"/>
              </a:spcAft>
              <a:buNone/>
            </a:pPr>
            <a:r>
              <a:t/>
            </a:r>
            <a:endParaRPr sz="1300"/>
          </a:p>
          <a:p>
            <a:pPr indent="-311150" lvl="0" marL="457200" rtl="0" algn="l">
              <a:spcBef>
                <a:spcPts val="0"/>
              </a:spcBef>
              <a:spcAft>
                <a:spcPts val="0"/>
              </a:spcAft>
              <a:buSzPts val="1300"/>
              <a:buChar char="❏"/>
            </a:pPr>
            <a:r>
              <a:rPr lang="en-GB" sz="1300"/>
              <a:t>N-D tensor with shape: (batch_size, ..., input_dim). The most common situation would be a 2D input with shape (batch_size, input_dim).</a:t>
            </a:r>
            <a:endParaRPr sz="1300"/>
          </a:p>
          <a:p>
            <a:pPr indent="0" lvl="0" marL="457200" rtl="0" algn="l">
              <a:spcBef>
                <a:spcPts val="0"/>
              </a:spcBef>
              <a:spcAft>
                <a:spcPts val="0"/>
              </a:spcAft>
              <a:buNone/>
            </a:pPr>
            <a:r>
              <a:t/>
            </a:r>
            <a:endParaRPr sz="1300"/>
          </a:p>
          <a:p>
            <a:pPr indent="-311150" lvl="0" marL="457200" rtl="0" algn="l">
              <a:spcBef>
                <a:spcPts val="0"/>
              </a:spcBef>
              <a:spcAft>
                <a:spcPts val="0"/>
              </a:spcAft>
              <a:buSzPts val="1300"/>
              <a:buChar char="❏"/>
            </a:pPr>
            <a:r>
              <a:rPr lang="en-GB" sz="1300"/>
              <a:t>N-D tensor with shape: (batch_size, ..., units). For instance, for a 2D input with shape (batch_size, input_dim), the output would have shape (batch_size, units).</a:t>
            </a:r>
            <a:endParaRPr sz="1300"/>
          </a:p>
        </p:txBody>
      </p:sp>
      <p:sp>
        <p:nvSpPr>
          <p:cNvPr id="283" name="Google Shape;283;p25"/>
          <p:cNvSpPr txBox="1"/>
          <p:nvPr/>
        </p:nvSpPr>
        <p:spPr>
          <a:xfrm>
            <a:off x="1226075" y="2649900"/>
            <a:ext cx="77460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lt1"/>
                </a:solidFill>
                <a:latin typeface="Montserrat"/>
                <a:ea typeface="Montserrat"/>
                <a:cs typeface="Montserrat"/>
                <a:sym typeface="Montserrat"/>
              </a:rPr>
              <a:t>ResNet</a:t>
            </a:r>
            <a:endParaRPr sz="20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lang="en-GB" sz="1300">
                <a:solidFill>
                  <a:schemeClr val="lt1"/>
                </a:solidFill>
                <a:latin typeface="Montserrat"/>
                <a:ea typeface="Montserrat"/>
                <a:cs typeface="Montserrat"/>
                <a:sym typeface="Montserrat"/>
              </a:rPr>
              <a:t>A residual neural network (ResNet) is an artificial neural network (ANN). It is a gateless or open-gated variant of the HighwayNet, the first working very deep feedforward neural network with hundreds of layers, much deeper than previous neural networks.	</a:t>
            </a:r>
            <a:endParaRPr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lang="en-GB" sz="1300">
                <a:solidFill>
                  <a:schemeClr val="lt1"/>
                </a:solidFill>
                <a:latin typeface="Montserrat"/>
                <a:ea typeface="Montserrat"/>
                <a:cs typeface="Montserrat"/>
                <a:sym typeface="Montserrat"/>
              </a:rPr>
              <a:t>ResNet50 is a variant of ResNet model which has 48 Convolution layers along with 1 MaxPool and 1 Average Pool layer											</a:t>
            </a:r>
            <a:endParaRPr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lang="en-GB" sz="1300">
                <a:solidFill>
                  <a:schemeClr val="lt1"/>
                </a:solidFill>
                <a:latin typeface="Montserrat"/>
                <a:ea typeface="Montserrat"/>
                <a:cs typeface="Montserrat"/>
                <a:sym typeface="Montserrat"/>
              </a:rPr>
              <a:t> You can load a </a:t>
            </a:r>
            <a:r>
              <a:rPr lang="en-GB" sz="1300">
                <a:solidFill>
                  <a:schemeClr val="lt1"/>
                </a:solidFill>
                <a:latin typeface="Montserrat"/>
                <a:ea typeface="Montserrat"/>
                <a:cs typeface="Montserrat"/>
                <a:sym typeface="Montserrat"/>
              </a:rPr>
              <a:t>pre trained</a:t>
            </a:r>
            <a:r>
              <a:rPr lang="en-GB" sz="1300">
                <a:solidFill>
                  <a:schemeClr val="lt1"/>
                </a:solidFill>
                <a:latin typeface="Montserrat"/>
                <a:ea typeface="Montserrat"/>
                <a:cs typeface="Montserrat"/>
                <a:sym typeface="Montserrat"/>
              </a:rPr>
              <a:t> version of the network trained on more than a million images from the ImageNet database </a:t>
            </a:r>
            <a:endParaRPr sz="13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